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1" r:id="rId6"/>
    <p:sldId id="259" r:id="rId7"/>
    <p:sldId id="262" r:id="rId8"/>
    <p:sldId id="265" r:id="rId9"/>
    <p:sldId id="266" r:id="rId10"/>
    <p:sldId id="268" r:id="rId11"/>
    <p:sldId id="269" r:id="rId12"/>
    <p:sldId id="270" r:id="rId13"/>
    <p:sldId id="276" r:id="rId14"/>
    <p:sldId id="275" r:id="rId15"/>
    <p:sldId id="281" r:id="rId16"/>
    <p:sldId id="274" r:id="rId17"/>
    <p:sldId id="280" r:id="rId18"/>
    <p:sldId id="272" r:id="rId19"/>
    <p:sldId id="273" r:id="rId20"/>
    <p:sldId id="277" r:id="rId21"/>
    <p:sldId id="278" r:id="rId22"/>
    <p:sldId id="279" r:id="rId23"/>
    <p:sldId id="282" r:id="rId24"/>
    <p:sldId id="283" r:id="rId25"/>
    <p:sldId id="284" r:id="rId26"/>
    <p:sldId id="264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8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4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6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5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13AC-DC80-4B92-A292-2B2D0980BDF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4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v/TJBot-latam" TargetMode="External"/><Relationship Id="rId2" Type="http://schemas.openxmlformats.org/officeDocument/2006/relationships/hyperlink" Target="https://ibm.biz/mytjbo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Lt3Cf2Ui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7057-BBA3-4D5B-966E-D70862A5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C3FD3-8282-4420-B059-21BF4D38A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/>
          <a:lstStyle/>
          <a:p>
            <a:r>
              <a:rPr lang="es-MX" dirty="0"/>
              <a:t>Un acercamiento a la robótica</a:t>
            </a:r>
            <a:endParaRPr lang="en-US" dirty="0"/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6C082E0A-B580-4588-A272-EB3CB0E6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84" y="1102686"/>
            <a:ext cx="336071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FF89-BC48-4831-84AD-1EFE726C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Conexiones del hardware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E432F1-2D3E-4A98-9869-1EF5C48D8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8072" y="1116345"/>
            <a:ext cx="5623522" cy="3866172"/>
          </a:xfrm>
          <a:prstGeom prst="rect">
            <a:avLst/>
          </a:prstGeom>
        </p:spPr>
      </p:pic>
      <p:pic>
        <p:nvPicPr>
          <p:cNvPr id="31" name="Picture 30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E8A5B0-15EF-4F19-9CA5-3D33EBEE98DF}"/>
              </a:ext>
            </a:extLst>
          </p:cNvPr>
          <p:cNvSpPr txBox="1"/>
          <p:nvPr/>
        </p:nvSpPr>
        <p:spPr>
          <a:xfrm>
            <a:off x="339054" y="4080585"/>
            <a:ext cx="370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Presta atención al lado plano del 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46CE06-C08F-489D-A788-0911C302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s-MX" dirty="0"/>
              <a:t>CÁMARA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C291FB-E37B-44E4-87D2-2A0AC2B2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s-MX" dirty="0"/>
              <a:t>La cámara va aquí, abre la bandeja e introduce en ella la cinta de la </a:t>
            </a:r>
            <a:r>
              <a:rPr lang="es-MX" dirty="0" err="1"/>
              <a:t>camara</a:t>
            </a:r>
            <a:r>
              <a:rPr lang="es-MX" dirty="0"/>
              <a:t>. El color azul de la cinta deberá apuntar hacia abajo.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7E3F19D-E113-4B06-8B7B-AFFE53B1B9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47" y="805583"/>
            <a:ext cx="3275570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4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5C76AC0-BB6B-419E-A327-AFA297500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3E0B6A3-E197-43D6-82D5-7455DAB1A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1847088"/>
            <a:ext cx="41587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ED629-1F5B-4C0C-B859-FF9CEC5E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648" y="804520"/>
            <a:ext cx="4158749" cy="1049235"/>
          </a:xfrm>
        </p:spPr>
        <p:txBody>
          <a:bodyPr>
            <a:normAutofit/>
          </a:bodyPr>
          <a:lstStyle/>
          <a:p>
            <a:r>
              <a:rPr lang="es-MX"/>
              <a:t>El brazo</a:t>
            </a:r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B0E4246-09B8-46D7-A0D2-4D264863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Content Placeholder 3" descr="A picture containing photo, different, showing, wall&#10;&#10;Description generated with very high confidence">
            <a:extLst>
              <a:ext uri="{FF2B5EF4-FFF2-40B4-BE49-F238E27FC236}">
                <a16:creationId xmlns:a16="http://schemas.microsoft.com/office/drawing/2014/main" id="{E6B40B18-F8DC-4F7E-88BA-30DF7F1C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5" y="805583"/>
            <a:ext cx="4919010" cy="4660762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5B3A68A-A666-4E13-B2E5-B80E109D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647" y="2015732"/>
            <a:ext cx="4158750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6" name="Picture 17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F50C8D8D-B32F-4194-8321-164EC442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D24D8B-8573-4260-B700-E860AD6D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9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3BA0-906F-4419-BC23-569CE595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¡</a:t>
            </a:r>
            <a:r>
              <a:rPr lang="en-US" dirty="0" err="1"/>
              <a:t>Listo</a:t>
            </a:r>
            <a:r>
              <a:rPr lang="en-US" dirty="0"/>
              <a:t>!</a:t>
            </a:r>
          </a:p>
        </p:txBody>
      </p:sp>
      <p:pic>
        <p:nvPicPr>
          <p:cNvPr id="2050" name="Picture 2" descr="Resultado de imagen para tjbot">
            <a:extLst>
              <a:ext uri="{FF2B5EF4-FFF2-40B4-BE49-F238E27FC236}">
                <a16:creationId xmlns:a16="http://schemas.microsoft.com/office/drawing/2014/main" id="{74B9971F-0DD7-4304-BA67-85D7957B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936033"/>
            <a:ext cx="4495800" cy="36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3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8F4-319F-465F-8A39-2416BB75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remota con </a:t>
            </a:r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5881-A13D-4068-BD08-6A009328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TJBot</a:t>
            </a:r>
            <a:r>
              <a:rPr lang="en-US" dirty="0"/>
              <a:t> a la </a:t>
            </a:r>
            <a:r>
              <a:rPr lang="en-US" dirty="0" err="1"/>
              <a:t>corriente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.</a:t>
            </a:r>
          </a:p>
          <a:p>
            <a:r>
              <a:rPr lang="en-US" dirty="0" err="1"/>
              <a:t>Escucha</a:t>
            </a:r>
            <a:r>
              <a:rPr lang="en-US" dirty="0"/>
              <a:t> </a:t>
            </a:r>
            <a:r>
              <a:rPr lang="en-US" dirty="0" err="1"/>
              <a:t>atentamente</a:t>
            </a:r>
            <a:r>
              <a:rPr lang="en-US" dirty="0"/>
              <a:t> la </a:t>
            </a:r>
            <a:r>
              <a:rPr lang="en-US" dirty="0" err="1"/>
              <a:t>dirección</a:t>
            </a:r>
            <a:r>
              <a:rPr lang="en-US" dirty="0"/>
              <a:t> IP del robot.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Ejemplo</a:t>
            </a:r>
            <a:r>
              <a:rPr lang="en-US" dirty="0"/>
              <a:t>: 192.168.1.100</a:t>
            </a:r>
          </a:p>
          <a:p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barra</a:t>
            </a:r>
            <a:r>
              <a:rPr lang="en-US" dirty="0"/>
              <a:t> de </a:t>
            </a:r>
            <a:r>
              <a:rPr lang="en-US" dirty="0" err="1"/>
              <a:t>direcciones</a:t>
            </a:r>
            <a:r>
              <a:rPr lang="en-US" dirty="0"/>
              <a:t>, escribe la </a:t>
            </a:r>
            <a:r>
              <a:rPr lang="en-US" dirty="0" err="1"/>
              <a:t>dirección</a:t>
            </a:r>
            <a:r>
              <a:rPr lang="en-US" dirty="0"/>
              <a:t> IP, y escribe al final </a:t>
            </a:r>
            <a:r>
              <a:rPr lang="en-US" i="1" dirty="0"/>
              <a:t>:1880</a:t>
            </a:r>
          </a:p>
          <a:p>
            <a:pPr marL="0" indent="0">
              <a:buNone/>
            </a:pPr>
            <a:r>
              <a:rPr lang="en-US" i="1" dirty="0"/>
              <a:t>	 </a:t>
            </a:r>
            <a:r>
              <a:rPr lang="en-US" dirty="0" err="1"/>
              <a:t>Ejemplo</a:t>
            </a:r>
            <a:r>
              <a:rPr lang="en-US" dirty="0"/>
              <a:t>: 192.168.1.100:1880</a:t>
            </a:r>
          </a:p>
          <a:p>
            <a:r>
              <a:rPr lang="en-US" dirty="0"/>
              <a:t>Da click </a:t>
            </a:r>
            <a:r>
              <a:rPr lang="en-US" dirty="0" err="1"/>
              <a:t>en</a:t>
            </a:r>
            <a:r>
              <a:rPr lang="en-US" dirty="0"/>
              <a:t> enter para </a:t>
            </a:r>
            <a:r>
              <a:rPr lang="en-US" dirty="0" err="1"/>
              <a:t>entrar</a:t>
            </a:r>
            <a:r>
              <a:rPr lang="en-US" dirty="0"/>
              <a:t> a la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1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BCBDA0-B0C9-42BC-BE2C-DF519764B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102F3E-7280-4B59-9592-F21C3228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B87EF-83C8-4CEA-96AA-83D9154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CONFIGURANDO CREDENCIALES EN TJBOT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EDF7C4-5E26-4C12-99F9-450E1F8D3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3AD1DA-324B-4C52-BAD5-A900C67C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24AB38-871C-436B-A8AD-C93C66084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68DB2E-FCF6-40A0-887C-B4A43684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9" y="671303"/>
            <a:ext cx="3360091" cy="15107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3F1DFB-543F-4731-B9C5-5BAE36194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0A0BD5-DCC0-405E-B791-1A7F32BC5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9C24BF-2ADE-4CAD-985C-82FB56936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FA5258-9A84-45A8-8F98-9A2792365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12083-F122-4BA2-BA1B-D875D299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E1C5A8-F91A-4F0C-BD1F-C2D0624A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59" y="3296063"/>
            <a:ext cx="3357848" cy="156239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CDCA7C6-DC55-44D9-BFB3-4F27EB4FD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4158" y="465668"/>
            <a:ext cx="3695099" cy="5156200"/>
            <a:chOff x="7807230" y="2012810"/>
            <a:chExt cx="3251252" cy="34598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D7FDF7-356A-452D-87F4-2CBBB6660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BB882D6-30E3-49D2-854B-44A6915A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C80E959-BDEA-482B-8F0D-B1A6BBAA2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59364" y="918791"/>
            <a:ext cx="3354726" cy="4246489"/>
          </a:xfrm>
          <a:prstGeom prst="rect">
            <a:avLst/>
          </a:prstGeom>
        </p:spPr>
      </p:pic>
      <p:pic>
        <p:nvPicPr>
          <p:cNvPr id="39" name="Picture 38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9DC0113C-0D6D-4216-9D52-7166538D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444C58-AFEA-40F5-BE77-B02F9FD29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2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792CD-ED88-45AD-BE89-2548A7A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 dirty="0"/>
              <a:t>Bluemix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4518-1A40-4D71-9806-EB249E7F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https://console.bluemix.net</a:t>
            </a:r>
          </a:p>
        </p:txBody>
      </p:sp>
      <p:cxnSp>
        <p:nvCxnSpPr>
          <p:cNvPr id="49" name="Straight Connector 22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B810D5-24B1-41BD-A85F-EFB8DF0D6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3" t="9465"/>
          <a:stretch/>
        </p:blipFill>
        <p:spPr>
          <a:xfrm>
            <a:off x="7369354" y="170756"/>
            <a:ext cx="4497296" cy="2172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195C3-02E9-4822-B883-E92CAF38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201" y="1647289"/>
            <a:ext cx="4497295" cy="2203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0287-BDF6-4B7E-B66A-1B34FAB5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65" y="3851929"/>
            <a:ext cx="4858380" cy="2380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26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5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2D7F-C54D-4942-BAAA-89353096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63B1F-086D-4D8C-B756-6BB6159C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31838"/>
            <a:ext cx="6302821" cy="297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49FF4-8AAA-4FB1-9DE7-3156D8D3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19" y="431838"/>
            <a:ext cx="5806209" cy="297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473B3-1D8F-4441-AB72-317F79F48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66" y="3450506"/>
            <a:ext cx="6096000" cy="26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50D3E-2B28-4271-A972-2ADB38934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7B8D2-6385-4330-84C8-CEA3A8A9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9B58C3-6BF0-44BC-B778-7BD1EFE73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4161901"/>
            <a:ext cx="32704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333455-4529-4709-A576-AC99BDE5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081834"/>
            <a:ext cx="3271789" cy="2086733"/>
          </a:xfrm>
        </p:spPr>
        <p:txBody>
          <a:bodyPr anchor="b">
            <a:normAutofit/>
          </a:bodyPr>
          <a:lstStyle/>
          <a:p>
            <a:r>
              <a:rPr lang="es-MX" dirty="0"/>
              <a:t>Mi primer programa con </a:t>
            </a:r>
            <a:r>
              <a:rPr lang="es-MX" dirty="0" err="1"/>
              <a:t>tjbot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FE618-4FA5-47BF-A448-27E1EF71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770" y="2677726"/>
            <a:ext cx="5329932" cy="86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A854D-3813-4EF9-A326-454F95F6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19" y="4183426"/>
            <a:ext cx="5306882" cy="8686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9C50-2C2C-4C95-A9C8-F1F61AD0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02" y="886015"/>
            <a:ext cx="6016946" cy="2542985"/>
          </a:xfrm>
        </p:spPr>
        <p:txBody>
          <a:bodyPr>
            <a:normAutofit/>
          </a:bodyPr>
          <a:lstStyle/>
          <a:p>
            <a:r>
              <a:rPr lang="es-MX" dirty="0"/>
              <a:t>Usando las instrucciones dadas por el instructor, la primer mitad del grupo realizará la actividad para que </a:t>
            </a:r>
            <a:r>
              <a:rPr lang="es-MX" dirty="0" err="1"/>
              <a:t>TJBot</a:t>
            </a:r>
            <a:r>
              <a:rPr lang="es-MX" dirty="0"/>
              <a:t> mueva su brazo, la otra mitad realizará la actividad para que </a:t>
            </a:r>
            <a:r>
              <a:rPr lang="es-MX" dirty="0" err="1"/>
              <a:t>TJBot</a:t>
            </a:r>
            <a:r>
              <a:rPr lang="es-MX" dirty="0"/>
              <a:t> encienda su LED.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942DE-454A-4A55-BE61-7D4D5A648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F81808-F6ED-4EAC-A19B-14F62BF7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5855-9B0B-4323-82F4-1EA7F5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r>
              <a:rPr lang="es-MX" dirty="0"/>
              <a:t> realiza más acciones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016B-758A-40B2-93C7-FAA9884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Ahora utilizaremos a </a:t>
            </a:r>
            <a:r>
              <a:rPr lang="es-MX" dirty="0" err="1"/>
              <a:t>TJBot</a:t>
            </a:r>
            <a:r>
              <a:rPr lang="es-MX" dirty="0"/>
              <a:t> para realizar más actividades, que utilizarán servicios en línea de Watson para funcionar.</a:t>
            </a:r>
          </a:p>
          <a:p>
            <a:r>
              <a:rPr lang="es-MX" dirty="0"/>
              <a:t>-------   </a:t>
            </a:r>
            <a:r>
              <a:rPr lang="es-MX" dirty="0" err="1"/>
              <a:t>TJBot</a:t>
            </a:r>
            <a:r>
              <a:rPr lang="es-MX" dirty="0"/>
              <a:t> habla   ---- Demostración.</a:t>
            </a:r>
          </a:p>
          <a:p>
            <a:r>
              <a:rPr lang="es-MX" dirty="0" err="1"/>
              <a:t>TJBot</a:t>
            </a:r>
            <a:r>
              <a:rPr lang="es-MX" dirty="0"/>
              <a:t> escucha</a:t>
            </a:r>
          </a:p>
          <a:p>
            <a:r>
              <a:rPr lang="es-MX" dirty="0" err="1"/>
              <a:t>TJBot</a:t>
            </a:r>
            <a:r>
              <a:rPr lang="es-MX" dirty="0"/>
              <a:t> observa</a:t>
            </a:r>
          </a:p>
          <a:p>
            <a:r>
              <a:rPr lang="es-MX" dirty="0" err="1"/>
              <a:t>TJBot</a:t>
            </a:r>
            <a:r>
              <a:rPr lang="es-MX" dirty="0"/>
              <a:t> traduce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E3AE-BF41-460A-94CF-DA1E14B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7560-999C-4CD2-AA7A-E9850F741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¿Quién es </a:t>
            </a:r>
            <a:r>
              <a:rPr lang="es-MX" dirty="0" err="1"/>
              <a:t>TJBot</a:t>
            </a:r>
            <a:r>
              <a:rPr lang="es-MX" dirty="0"/>
              <a:t>?</a:t>
            </a:r>
          </a:p>
          <a:p>
            <a:r>
              <a:rPr lang="es-MX" dirty="0"/>
              <a:t>Construyendo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Haciendo funcionar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Utilizando a </a:t>
            </a:r>
            <a:r>
              <a:rPr lang="es-MX" dirty="0" err="1"/>
              <a:t>TJBot</a:t>
            </a:r>
            <a:r>
              <a:rPr lang="es-MX" dirty="0"/>
              <a:t> para realizar más acciones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Escucha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5D70D34-FA25-4CF7-8E8C-2D45D112D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978216"/>
            <a:ext cx="8648601" cy="29837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9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Observa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937953-B2B0-49D0-842F-1AFEC987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1324159"/>
            <a:ext cx="8648601" cy="229187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5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TRADUCE</a:t>
            </a:r>
            <a:endParaRPr lang="en-US" dirty="0"/>
          </a:p>
        </p:txBody>
      </p:sp>
      <p:pic>
        <p:nvPicPr>
          <p:cNvPr id="34" name="Content Placeholder 3">
            <a:extLst>
              <a:ext uri="{FF2B5EF4-FFF2-40B4-BE49-F238E27FC236}">
                <a16:creationId xmlns:a16="http://schemas.microsoft.com/office/drawing/2014/main" id="{A1169496-2DB6-4C69-B65D-C8477643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1356592"/>
            <a:ext cx="8648601" cy="2227014"/>
          </a:xfrm>
          <a:prstGeom prst="rect">
            <a:avLst/>
          </a:prstGeom>
        </p:spPr>
      </p:pic>
      <p:cxnSp>
        <p:nvCxnSpPr>
          <p:cNvPr id="35" name="Straight Connector 21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23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5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C74C-6FAC-4E39-A709-2CB2F178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avanzadas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F0F6-28F9-45BC-8954-1E85ED05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Chatbots</a:t>
            </a:r>
          </a:p>
          <a:p>
            <a:r>
              <a:rPr lang="en-US" dirty="0" err="1"/>
              <a:t>Traducción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  <a:p>
            <a:r>
              <a:rPr lang="en-US" dirty="0" err="1"/>
              <a:t>TJBot</a:t>
            </a:r>
            <a:r>
              <a:rPr lang="en-US" dirty="0"/>
              <a:t> se </a:t>
            </a:r>
            <a:r>
              <a:rPr lang="en-US" dirty="0" err="1"/>
              <a:t>conecta</a:t>
            </a:r>
            <a:r>
              <a:rPr lang="en-US" dirty="0"/>
              <a:t> a APIs</a:t>
            </a:r>
          </a:p>
          <a:p>
            <a:r>
              <a:rPr lang="en-US" dirty="0" err="1"/>
              <a:t>TJBot</a:t>
            </a:r>
            <a:r>
              <a:rPr lang="en-US" dirty="0"/>
              <a:t> con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endParaRPr lang="en-US" dirty="0"/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fotografías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0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2AB86-2467-4D1E-8F6E-C1A572D5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9348471" cy="55152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 err="1"/>
              <a:t>Importando</a:t>
            </a:r>
            <a:r>
              <a:rPr lang="en-US" sz="3600" dirty="0"/>
              <a:t> </a:t>
            </a:r>
            <a:r>
              <a:rPr lang="en-US" sz="3600" dirty="0" err="1"/>
              <a:t>flujos</a:t>
            </a:r>
            <a:r>
              <a:rPr lang="en-US" sz="3600" dirty="0"/>
              <a:t> </a:t>
            </a:r>
            <a:r>
              <a:rPr lang="en-US" sz="3600" dirty="0" err="1"/>
              <a:t>avanzados</a:t>
            </a:r>
            <a:r>
              <a:rPr lang="en-US" sz="3600" dirty="0"/>
              <a:t>, chatbots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318C906-22FA-47C8-858B-7B7B04A9D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0956" y="643992"/>
            <a:ext cx="5728963" cy="36522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7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9B59-033E-42FC-A9A6-2DACEE0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a </a:t>
            </a:r>
            <a:r>
              <a:rPr lang="en-US" dirty="0" err="1"/>
              <a:t>futuro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4CA4-3DEE-4602-A42F-D6652799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imaginas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con </a:t>
            </a:r>
            <a:r>
              <a:rPr lang="en-US" dirty="0" err="1"/>
              <a:t>TJBot</a:t>
            </a:r>
            <a:r>
              <a:rPr lang="en-US" dirty="0"/>
              <a:t>.</a:t>
            </a:r>
          </a:p>
          <a:p>
            <a:r>
              <a:rPr lang="en-US" dirty="0"/>
              <a:t>Que el robot </a:t>
            </a:r>
            <a:r>
              <a:rPr lang="en-US" dirty="0" err="1"/>
              <a:t>haga</a:t>
            </a:r>
            <a:r>
              <a:rPr lang="en-US" dirty="0"/>
              <a:t> un </a:t>
            </a:r>
            <a:r>
              <a:rPr lang="en-US" dirty="0" err="1"/>
              <a:t>examen</a:t>
            </a:r>
            <a:r>
              <a:rPr lang="en-US" dirty="0"/>
              <a:t>.</a:t>
            </a:r>
          </a:p>
          <a:p>
            <a:r>
              <a:rPr lang="en-US" dirty="0" err="1"/>
              <a:t>Introducir</a:t>
            </a:r>
            <a:r>
              <a:rPr lang="en-US" dirty="0"/>
              <a:t> </a:t>
            </a:r>
            <a:r>
              <a:rPr lang="en-US" dirty="0" err="1"/>
              <a:t>programación</a:t>
            </a:r>
            <a:r>
              <a:rPr lang="en-US" dirty="0"/>
              <a:t> con </a:t>
            </a:r>
            <a:r>
              <a:rPr lang="en-US" dirty="0" err="1"/>
              <a:t>TJBot</a:t>
            </a:r>
            <a:endParaRPr lang="en-US" dirty="0"/>
          </a:p>
          <a:p>
            <a:r>
              <a:rPr lang="en-US" dirty="0" err="1"/>
              <a:t>Motivar</a:t>
            </a:r>
            <a:r>
              <a:rPr lang="en-US" dirty="0"/>
              <a:t> a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alumnos</a:t>
            </a:r>
            <a:r>
              <a:rPr lang="en-US" dirty="0"/>
              <a:t> a </a:t>
            </a:r>
            <a:r>
              <a:rPr lang="en-US" dirty="0" err="1"/>
              <a:t>participar</a:t>
            </a:r>
            <a:r>
              <a:rPr lang="en-US" dirty="0"/>
              <a:t>.</a:t>
            </a:r>
          </a:p>
          <a:p>
            <a:r>
              <a:rPr lang="en-US" dirty="0" err="1"/>
              <a:t>Quizz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 y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explica</a:t>
            </a:r>
            <a:r>
              <a:rPr lang="en-US" dirty="0"/>
              <a:t> las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74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73E595B-9F61-4FDD-9E17-2C109905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BC3662-B476-4E80-9DB8-92244082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1ADC4-FDDC-4B31-B2FB-AA675B29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¡GRACIAS!</a:t>
            </a:r>
          </a:p>
        </p:txBody>
      </p:sp>
      <p:pic>
        <p:nvPicPr>
          <p:cNvPr id="1026" name="Picture 2" descr="https://pbs.twimg.com/media/DbuBoLdV4AEFiZm.jpg">
            <a:extLst>
              <a:ext uri="{FF2B5EF4-FFF2-40B4-BE49-F238E27FC236}">
                <a16:creationId xmlns:a16="http://schemas.microsoft.com/office/drawing/2014/main" id="{D408BE75-20D7-4728-887D-91824ED9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83" y="481108"/>
            <a:ext cx="2317473" cy="24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jbot">
            <a:extLst>
              <a:ext uri="{FF2B5EF4-FFF2-40B4-BE49-F238E27FC236}">
                <a16:creationId xmlns:a16="http://schemas.microsoft.com/office/drawing/2014/main" id="{B3FCC88F-B8B7-44F5-98AE-35FDC6153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08" y="593650"/>
            <a:ext cx="3693150" cy="49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tjbot">
            <a:extLst>
              <a:ext uri="{FF2B5EF4-FFF2-40B4-BE49-F238E27FC236}">
                <a16:creationId xmlns:a16="http://schemas.microsoft.com/office/drawing/2014/main" id="{C1B3CAC7-2191-4707-8C7F-D05B5B50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3" y="3153847"/>
            <a:ext cx="3687168" cy="24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F824A54-888E-4305-AAC0-F58D136F2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63C4FC2C-673A-4C7E-B73D-41007CF38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17C0D9D-2585-4972-BB3E-A26585F1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22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38FB-2E3F-4536-8F60-00825EF7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Ligas de interés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34B3-D09F-444E-8618-7D2E6071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IBM Research: </a:t>
            </a:r>
            <a:r>
              <a:rPr lang="en-US" dirty="0" err="1"/>
              <a:t>TJBot</a:t>
            </a:r>
            <a:endParaRPr lang="en-US" dirty="0"/>
          </a:p>
          <a:p>
            <a:r>
              <a:rPr lang="en-US" dirty="0">
                <a:hlinkClick r:id="rId2"/>
              </a:rPr>
              <a:t>https://ibm.biz/mytjbot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Manual de </a:t>
            </a:r>
            <a:r>
              <a:rPr lang="en-US" dirty="0" err="1"/>
              <a:t>instalación</a:t>
            </a:r>
            <a:r>
              <a:rPr lang="en-US" dirty="0"/>
              <a:t> y </a:t>
            </a:r>
            <a:r>
              <a:rPr lang="en-US" dirty="0" err="1"/>
              <a:t>uso</a:t>
            </a:r>
            <a:endParaRPr lang="en-US" dirty="0"/>
          </a:p>
          <a:p>
            <a:r>
              <a:rPr lang="es-MX" u="sng" dirty="0">
                <a:hlinkClick r:id="rId3"/>
              </a:rPr>
              <a:t>https://ibm.box.com/v/TJBot-latam</a:t>
            </a:r>
            <a:endParaRPr lang="en-US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CONTACTO: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alizarra@mx1.ibm.com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A0B2-ADD6-467B-BCFA-1C154620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tjbot</a:t>
            </a:r>
            <a:r>
              <a:rPr lang="es-MX" dirty="0"/>
              <a:t>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2B6A3-7842-45C8-8AE7-352B331EC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3909838"/>
            <a:ext cx="2153344" cy="2036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DC67D-27D4-4B0B-9034-891249C1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03" y="3909838"/>
            <a:ext cx="2160829" cy="2036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54AA0-A73C-4AA0-A08A-822CC16E7058}"/>
              </a:ext>
            </a:extLst>
          </p:cNvPr>
          <p:cNvSpPr txBox="1"/>
          <p:nvPr/>
        </p:nvSpPr>
        <p:spPr>
          <a:xfrm>
            <a:off x="1451579" y="2155512"/>
            <a:ext cx="9603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TJBot</a:t>
            </a:r>
            <a:r>
              <a:rPr lang="es-MX" dirty="0"/>
              <a:t> es un kit </a:t>
            </a:r>
            <a:r>
              <a:rPr lang="es-MX" b="1" dirty="0"/>
              <a:t>open </a:t>
            </a:r>
            <a:r>
              <a:rPr lang="es-MX" b="1"/>
              <a:t>source</a:t>
            </a:r>
            <a:r>
              <a:rPr lang="es-MX"/>
              <a:t> </a:t>
            </a:r>
            <a:r>
              <a:rPr lang="es-MX" dirty="0"/>
              <a:t>que te permite crear tu propio robot programable, busca acercar a </a:t>
            </a:r>
          </a:p>
          <a:p>
            <a:r>
              <a:rPr lang="es-MX" dirty="0"/>
              <a:t>niños y adultos a la tecnología de IBM Watson de una forma fácil y divertida.</a:t>
            </a:r>
          </a:p>
          <a:p>
            <a:endParaRPr lang="es-MX" dirty="0"/>
          </a:p>
          <a:p>
            <a:r>
              <a:rPr lang="es-MX" dirty="0" err="1"/>
              <a:t>TJBot</a:t>
            </a:r>
            <a:r>
              <a:rPr lang="es-MX" dirty="0"/>
              <a:t> funciona gracias a la inteligencia artificial, lo que le permite establecer conversaciones contigo, entender tu estado de ánimo, reconocer objetos, conectarse a los dispositivos que tienes a tu alrededor, interactuar con las redes sociales un sinfín de actividades más… El límite lo pones tú.</a:t>
            </a:r>
          </a:p>
        </p:txBody>
      </p:sp>
    </p:spTree>
    <p:extLst>
      <p:ext uri="{BB962C8B-B14F-4D97-AF65-F5344CB8AC3E}">
        <p14:creationId xmlns:p14="http://schemas.microsoft.com/office/powerpoint/2010/main" val="168244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CC08E3-D490-4223-ACAA-67B56010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890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ED7C-3E64-413E-9E8C-96F2AF6F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Material de construcción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>
            <a:solidFill>
              <a:srgbClr val="AF887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DDCD1-C336-46D5-9E93-CDE77EB3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4143268" cy="32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E98ED-274F-45A4-9350-A4A77A2F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673-D359-4770-821B-392FD6D8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107373"/>
            <a:ext cx="9216529" cy="717943"/>
          </a:xfrm>
        </p:spPr>
        <p:txBody>
          <a:bodyPr/>
          <a:lstStyle/>
          <a:p>
            <a:r>
              <a:rPr lang="es-MX" dirty="0"/>
              <a:t>Impresión 3D						Cartón a corte laser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5853-4E4D-43DC-8CA8-9601F703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8" y="1853754"/>
            <a:ext cx="4169026" cy="32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2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88011AB3-F298-489B-9CDC-E4D0C6BF7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BB644495-DD06-45AD-AA80-247F03A33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D9B4565-5803-4EEE-B6F6-150644C3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>
            <a:normAutofit/>
          </a:bodyPr>
          <a:lstStyle/>
          <a:p>
            <a:r>
              <a:rPr lang="es-MX" sz="2700" dirty="0"/>
              <a:t>Componentes</a:t>
            </a:r>
            <a:endParaRPr lang="en-US" sz="2700" dirty="0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7ECE6F9-C5A2-4F4F-960C-6971D061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107D-AAFC-47BE-AFBD-0478A2238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Estos componentes son sencillos de conseguir en muchas tiendas de electrónica tradicionales.</a:t>
            </a:r>
            <a:endParaRPr lang="en-US" dirty="0"/>
          </a:p>
        </p:txBody>
      </p:sp>
      <p:grpSp>
        <p:nvGrpSpPr>
          <p:cNvPr id="37" name="Group 17">
            <a:extLst>
              <a:ext uri="{FF2B5EF4-FFF2-40B4-BE49-F238E27FC236}">
                <a16:creationId xmlns:a16="http://schemas.microsoft.com/office/drawing/2014/main" id="{2816CFF4-7965-45A1-8E21-056F9AE41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532C27-BB17-4043-95BB-B193D9175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36FCA3-855B-4C42-871A-CE32957E6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0105ED54-B9E7-4A77-A906-6931E7BC1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13984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5283-CEF2-4545-8D67-5A52AA20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20" y="1395875"/>
            <a:ext cx="2574958" cy="1371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079D3-6566-460D-A611-39C8B80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59" y="2256446"/>
            <a:ext cx="3564992" cy="157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20116-6153-4871-A9CE-18CB873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20" y="3478934"/>
            <a:ext cx="2574958" cy="1319665"/>
          </a:xfrm>
          <a:prstGeom prst="rect">
            <a:avLst/>
          </a:prstGeom>
        </p:spPr>
      </p:pic>
      <p:pic>
        <p:nvPicPr>
          <p:cNvPr id="39" name="Picture 23">
            <a:extLst>
              <a:ext uri="{FF2B5EF4-FFF2-40B4-BE49-F238E27FC236}">
                <a16:creationId xmlns:a16="http://schemas.microsoft.com/office/drawing/2014/main" id="{84ACBFAF-EDCF-4F5A-9E73-1D74270EF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25">
            <a:extLst>
              <a:ext uri="{FF2B5EF4-FFF2-40B4-BE49-F238E27FC236}">
                <a16:creationId xmlns:a16="http://schemas.microsoft.com/office/drawing/2014/main" id="{BA5E64BC-15F3-4902-B20F-A77B48A0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7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75610-B1FD-464F-8F9E-F3E06EEE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PUEDE HACER POR MI?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 descr="A close up of a camera&#10;&#10;Description generated with high confidence">
            <a:extLst>
              <a:ext uri="{FF2B5EF4-FFF2-40B4-BE49-F238E27FC236}">
                <a16:creationId xmlns:a16="http://schemas.microsoft.com/office/drawing/2014/main" id="{41C20749-B3F5-46A0-9DD7-E983B42B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411" r="-1" b="-1"/>
          <a:stretch/>
        </p:blipFill>
        <p:spPr>
          <a:xfrm>
            <a:off x="4618374" y="1282303"/>
            <a:ext cx="6282919" cy="3534255"/>
          </a:xfrm>
          <a:prstGeom prst="rect">
            <a:avLst/>
          </a:prstGeom>
        </p:spPr>
      </p:pic>
      <p:pic>
        <p:nvPicPr>
          <p:cNvPr id="76" name="Picture 75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CFAE-589D-4E53-A555-DD21D98F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funciona?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0C72-F986-4E8B-8766-4093B868D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IBM Cloud</a:t>
            </a:r>
          </a:p>
          <a:p>
            <a:endParaRPr lang="es-MX" dirty="0"/>
          </a:p>
        </p:txBody>
      </p:sp>
      <p:pic>
        <p:nvPicPr>
          <p:cNvPr id="1026" name="Picture 2" descr="https://upload.wikimedia.org/wikipedia/commons/thumb/2/22/IBM_Watson.PNG/280px-IBM_Watson.PNG">
            <a:extLst>
              <a:ext uri="{FF2B5EF4-FFF2-40B4-BE49-F238E27FC236}">
                <a16:creationId xmlns:a16="http://schemas.microsoft.com/office/drawing/2014/main" id="{97238238-FDB7-4391-BCF7-C4322F09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21" y="2697772"/>
            <a:ext cx="2667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api services">
            <a:extLst>
              <a:ext uri="{FF2B5EF4-FFF2-40B4-BE49-F238E27FC236}">
                <a16:creationId xmlns:a16="http://schemas.microsoft.com/office/drawing/2014/main" id="{16885DD8-557D-4CE7-A368-3D919F6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21" y="3862867"/>
            <a:ext cx="189715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D42B7-C9DF-429B-9897-0DA9DAF47BCA}"/>
              </a:ext>
            </a:extLst>
          </p:cNvPr>
          <p:cNvSpPr txBox="1"/>
          <p:nvPr/>
        </p:nvSpPr>
        <p:spPr>
          <a:xfrm>
            <a:off x="8828046" y="1972246"/>
            <a:ext cx="131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Watson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399B-93FC-4087-B4CA-A722A840BABE}"/>
              </a:ext>
            </a:extLst>
          </p:cNvPr>
          <p:cNvSpPr txBox="1"/>
          <p:nvPr/>
        </p:nvSpPr>
        <p:spPr>
          <a:xfrm>
            <a:off x="5427387" y="347538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API </a:t>
            </a:r>
            <a:r>
              <a:rPr lang="es-MX" dirty="0" err="1"/>
              <a:t>Services</a:t>
            </a:r>
            <a:endParaRPr lang="en-US" dirty="0"/>
          </a:p>
        </p:txBody>
      </p:sp>
      <p:pic>
        <p:nvPicPr>
          <p:cNvPr id="7" name="Picture 2" descr="Resultado de imagen para ibm cloud">
            <a:extLst>
              <a:ext uri="{FF2B5EF4-FFF2-40B4-BE49-F238E27FC236}">
                <a16:creationId xmlns:a16="http://schemas.microsoft.com/office/drawing/2014/main" id="{AD00CC7A-1728-4A12-9738-D69D6DFC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2" y="2697771"/>
            <a:ext cx="2671763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9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9807-A198-4458-A6A7-EDA53C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Manos a la obra</a:t>
            </a:r>
            <a:endParaRPr lang="en-US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157EBAE2-AC52-4E10-85E7-796D59852FD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200" y="3268799"/>
            <a:ext cx="3657600" cy="205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80C17-5F85-42C0-9E37-23F13076E171}"/>
              </a:ext>
            </a:extLst>
          </p:cNvPr>
          <p:cNvSpPr txBox="1"/>
          <p:nvPr/>
        </p:nvSpPr>
        <p:spPr>
          <a:xfrm>
            <a:off x="2002971" y="2525486"/>
            <a:ext cx="83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tu cartón impreso a la mano, sigue las instrucciones de armado del siguiente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070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8338</TotalTime>
  <Words>436</Words>
  <Application>Microsoft Office PowerPoint</Application>
  <PresentationFormat>Widescreen</PresentationFormat>
  <Paragraphs>75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Gallery</vt:lpstr>
      <vt:lpstr>TJBot</vt:lpstr>
      <vt:lpstr>PLAN</vt:lpstr>
      <vt:lpstr>¿Qué es tjbot?</vt:lpstr>
      <vt:lpstr>Material de construcción</vt:lpstr>
      <vt:lpstr>PowerPoint Presentation</vt:lpstr>
      <vt:lpstr>Componentes</vt:lpstr>
      <vt:lpstr>¿Qué PUEDE HACER POR MI?</vt:lpstr>
      <vt:lpstr>¿Cómo funciona?</vt:lpstr>
      <vt:lpstr>Manos a la obra</vt:lpstr>
      <vt:lpstr>Conexiones del hardware</vt:lpstr>
      <vt:lpstr>CÁMARA</vt:lpstr>
      <vt:lpstr>El brazo</vt:lpstr>
      <vt:lpstr>¡Listo!</vt:lpstr>
      <vt:lpstr>Conexión remota con tjbot</vt:lpstr>
      <vt:lpstr>CONFIGURANDO CREDENCIALES EN TJBOT</vt:lpstr>
      <vt:lpstr>Bluemix</vt:lpstr>
      <vt:lpstr>PowerPoint Presentation</vt:lpstr>
      <vt:lpstr>Mi primer programa con tjbot</vt:lpstr>
      <vt:lpstr>TJBot realiza más acciones</vt:lpstr>
      <vt:lpstr>Escucha</vt:lpstr>
      <vt:lpstr>Observa</vt:lpstr>
      <vt:lpstr>TRADUCE</vt:lpstr>
      <vt:lpstr>Actividades avanzadas</vt:lpstr>
      <vt:lpstr>Importando flujos avanzados, chatbots</vt:lpstr>
      <vt:lpstr>Trabajo a futuro</vt:lpstr>
      <vt:lpstr>¡GRACIAS!</vt:lpstr>
      <vt:lpstr>Ligas de interés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TJBot</dc:title>
  <dc:creator>JAIR AXEL Lizarraga</dc:creator>
  <cp:lastModifiedBy>Jair Axel Lizarraga</cp:lastModifiedBy>
  <cp:revision>36</cp:revision>
  <dcterms:created xsi:type="dcterms:W3CDTF">2018-08-03T16:36:48Z</dcterms:created>
  <dcterms:modified xsi:type="dcterms:W3CDTF">2018-09-23T16:14:32Z</dcterms:modified>
</cp:coreProperties>
</file>